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1" r:id="rId3"/>
  </p:sldMasterIdLst>
  <p:notesMasterIdLst>
    <p:notesMasterId r:id="rId4"/>
  </p:notesMasterIdLst>
  <p:sldIdLst>
    <p:sldId id="256" r:id="rId5"/>
    <p:sldId id="257" r:id="rId6"/>
  </p:sldIdLst>
  <p:sldSz cy="8229600" cx="14630400"/>
  <p:notesSz cx="8229600" cy="14630400"/>
  <p:embeddedFontLst>
    <p:embeddedFont>
      <p:font typeface="Merriweather"/>
      <p:regular r:id="rId7"/>
      <p:bold r:id="rId8"/>
      <p:italic r:id="rId9"/>
      <p:boldItalic r:id="rId1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0" Type="http://schemas.openxmlformats.org/officeDocument/2006/relationships/font" Target="fonts/Merriweather-boldItalic.fntdata"/><Relationship Id="rId9" Type="http://schemas.openxmlformats.org/officeDocument/2006/relationships/font" Target="fonts/Merriweather-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font" Target="fonts/Merriweather-regular.fntdata"/><Relationship Id="rId8" Type="http://schemas.openxmlformats.org/officeDocument/2006/relationships/font" Target="fonts/Merriweather-bold.fntdata"/></Relationships>
</file>

<file path=ppt/media/image1.png>
</file>

<file path=ppt/media/image2.png>
</file>

<file path=ppt/media/image4.png>
</file>

<file path=ppt/media/image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 name="Shape 19"/>
        <p:cNvGrpSpPr/>
        <p:nvPr/>
      </p:nvGrpSpPr>
      <p:grpSpPr>
        <a:xfrm>
          <a:off x="0" y="0"/>
          <a:ext cx="0" cy="0"/>
          <a:chOff x="0" y="0"/>
          <a:chExt cx="0" cy="0"/>
        </a:xfrm>
      </p:grpSpPr>
      <p:sp>
        <p:nvSpPr>
          <p:cNvPr id="20" name="Google Shape;2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 name="Google Shape;2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 name="Google Shape;22;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 name="Shape 27"/>
        <p:cNvGrpSpPr/>
        <p:nvPr/>
      </p:nvGrpSpPr>
      <p:grpSpPr>
        <a:xfrm>
          <a:off x="0" y="0"/>
          <a:ext cx="0" cy="0"/>
          <a:chOff x="0" y="0"/>
          <a:chExt cx="0" cy="0"/>
        </a:xfrm>
      </p:grpSpPr>
      <p:sp>
        <p:nvSpPr>
          <p:cNvPr id="28" name="Google Shape;2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 name="Google Shape;29;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 name="Google Shape;30;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pic>
        <p:nvPicPr>
          <p:cNvPr descr="preencoded.png" id="11" name="Google Shape;11;p2"/>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2" name="Google Shape;12;p2"/>
          <p:cNvSpPr/>
          <p:nvPr/>
        </p:nvSpPr>
        <p:spPr>
          <a:xfrm>
            <a:off x="0" y="0"/>
            <a:ext cx="14630400" cy="8229600"/>
          </a:xfrm>
          <a:prstGeom prst="rect">
            <a:avLst/>
          </a:prstGeom>
          <a:solidFill>
            <a:srgbClr val="09151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pic>
        <p:nvPicPr>
          <p:cNvPr descr="preencoded.png" id="15" name="Google Shape;15;p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6" name="Google Shape;16;p3"/>
          <p:cNvSpPr/>
          <p:nvPr/>
        </p:nvSpPr>
        <p:spPr>
          <a:xfrm>
            <a:off x="0" y="0"/>
            <a:ext cx="14630400" cy="8229600"/>
          </a:xfrm>
          <a:prstGeom prst="rect">
            <a:avLst/>
          </a:prstGeom>
          <a:solidFill>
            <a:srgbClr val="09151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18" name="Shape 1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 name="Shape 23"/>
        <p:cNvGrpSpPr/>
        <p:nvPr/>
      </p:nvGrpSpPr>
      <p:grpSpPr>
        <a:xfrm>
          <a:off x="0" y="0"/>
          <a:ext cx="0" cy="0"/>
          <a:chOff x="0" y="0"/>
          <a:chExt cx="0" cy="0"/>
        </a:xfrm>
      </p:grpSpPr>
      <p:pic>
        <p:nvPicPr>
          <p:cNvPr descr="preencoded.png" id="24" name="Google Shape;24;p5"/>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25" name="Google Shape;25;p5"/>
          <p:cNvSpPr/>
          <p:nvPr/>
        </p:nvSpPr>
        <p:spPr>
          <a:xfrm>
            <a:off x="863798" y="1973937"/>
            <a:ext cx="7416403" cy="1542574"/>
          </a:xfrm>
          <a:prstGeom prst="rect">
            <a:avLst/>
          </a:prstGeom>
          <a:noFill/>
          <a:ln>
            <a:noFill/>
          </a:ln>
        </p:spPr>
        <p:txBody>
          <a:bodyPr anchorCtr="0" anchor="t" bIns="0" lIns="0" spcFirstLastPara="1" rIns="0" wrap="square" tIns="0">
            <a:noAutofit/>
          </a:bodyPr>
          <a:lstStyle/>
          <a:p>
            <a:pPr indent="0" lvl="0" marL="0" marR="0" rtl="0" algn="l">
              <a:lnSpc>
                <a:spcPct val="124742"/>
              </a:lnSpc>
              <a:spcBef>
                <a:spcPts val="0"/>
              </a:spcBef>
              <a:spcAft>
                <a:spcPts val="0"/>
              </a:spcAft>
              <a:buClr>
                <a:srgbClr val="F5F0F0"/>
              </a:buClr>
              <a:buSzPts val="4850"/>
              <a:buFont typeface="Merriweather"/>
              <a:buNone/>
            </a:pPr>
            <a:r>
              <a:rPr b="0" i="0" lang="en-US" sz="4850" u="none" cap="none" strike="noStrike">
                <a:solidFill>
                  <a:srgbClr val="F5F0F0"/>
                </a:solidFill>
                <a:latin typeface="Merriweather"/>
                <a:ea typeface="Merriweather"/>
                <a:cs typeface="Merriweather"/>
                <a:sym typeface="Merriweather"/>
              </a:rPr>
              <a:t>Excepciones en Procesadores ARM64</a:t>
            </a:r>
            <a:endParaRPr b="0" i="0" sz="4850" u="none" cap="none" strike="noStrike"/>
          </a:p>
        </p:txBody>
      </p:sp>
      <p:sp>
        <p:nvSpPr>
          <p:cNvPr id="26" name="Google Shape;26;p5"/>
          <p:cNvSpPr/>
          <p:nvPr/>
        </p:nvSpPr>
        <p:spPr>
          <a:xfrm>
            <a:off x="863798" y="3886676"/>
            <a:ext cx="7416403" cy="2368868"/>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2E6E9"/>
              </a:buClr>
              <a:buSzPts val="1900"/>
              <a:buFont typeface="Merriweather"/>
              <a:buNone/>
            </a:pPr>
            <a:r>
              <a:rPr b="0" i="0" lang="en-US" sz="1900" u="none" cap="none" strike="noStrike">
                <a:solidFill>
                  <a:srgbClr val="E2E6E9"/>
                </a:solidFill>
                <a:latin typeface="Merriweather"/>
                <a:ea typeface="Merriweather"/>
                <a:cs typeface="Merriweather"/>
                <a:sym typeface="Merriweather"/>
              </a:rPr>
              <a:t>La arquitectura ARM64 define un conjunto de instrucciones de 64 bits para procesadores ARM. Comprender las excepciones es vital para el desarrollo de software en ensamblador.  ARM64 utiliza un mecanismo unificado para su manejo. Estos eventos se dividen en dos categorías principales: sincrónicas y asincrónicas.</a:t>
            </a:r>
            <a:endParaRPr b="0" i="0" sz="190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 name="Shape 31"/>
        <p:cNvGrpSpPr/>
        <p:nvPr/>
      </p:nvGrpSpPr>
      <p:grpSpPr>
        <a:xfrm>
          <a:off x="0" y="0"/>
          <a:ext cx="0" cy="0"/>
          <a:chOff x="0" y="0"/>
          <a:chExt cx="0" cy="0"/>
        </a:xfrm>
      </p:grpSpPr>
      <p:pic>
        <p:nvPicPr>
          <p:cNvPr descr="preencoded.png" id="32" name="Google Shape;32;p6"/>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33" name="Google Shape;33;p6"/>
          <p:cNvSpPr/>
          <p:nvPr/>
        </p:nvSpPr>
        <p:spPr>
          <a:xfrm>
            <a:off x="6350198" y="911423"/>
            <a:ext cx="7416403" cy="1542574"/>
          </a:xfrm>
          <a:prstGeom prst="rect">
            <a:avLst/>
          </a:prstGeom>
          <a:noFill/>
          <a:ln>
            <a:noFill/>
          </a:ln>
        </p:spPr>
        <p:txBody>
          <a:bodyPr anchorCtr="0" anchor="t" bIns="0" lIns="0" spcFirstLastPara="1" rIns="0" wrap="square" tIns="0">
            <a:noAutofit/>
          </a:bodyPr>
          <a:lstStyle/>
          <a:p>
            <a:pPr indent="0" lvl="0" marL="0" marR="0" rtl="0" algn="l">
              <a:lnSpc>
                <a:spcPct val="124742"/>
              </a:lnSpc>
              <a:spcBef>
                <a:spcPts val="0"/>
              </a:spcBef>
              <a:spcAft>
                <a:spcPts val="0"/>
              </a:spcAft>
              <a:buClr>
                <a:srgbClr val="F5F0F0"/>
              </a:buClr>
              <a:buSzPts val="4850"/>
              <a:buFont typeface="Merriweather"/>
              <a:buNone/>
            </a:pPr>
            <a:r>
              <a:rPr b="0" i="0" lang="en-US" sz="4850" u="none" cap="none" strike="noStrike">
                <a:solidFill>
                  <a:srgbClr val="F5F0F0"/>
                </a:solidFill>
                <a:latin typeface="Merriweather"/>
                <a:ea typeface="Merriweather"/>
                <a:cs typeface="Merriweather"/>
                <a:sym typeface="Merriweather"/>
              </a:rPr>
              <a:t>Tipos de Excepciones en ARM64</a:t>
            </a:r>
            <a:endParaRPr b="0" i="0" sz="4850" u="none" cap="none" strike="noStrike"/>
          </a:p>
        </p:txBody>
      </p:sp>
      <p:sp>
        <p:nvSpPr>
          <p:cNvPr id="34" name="Google Shape;34;p6"/>
          <p:cNvSpPr/>
          <p:nvPr/>
        </p:nvSpPr>
        <p:spPr>
          <a:xfrm>
            <a:off x="6350198" y="2824163"/>
            <a:ext cx="555308" cy="555308"/>
          </a:xfrm>
          <a:prstGeom prst="roundRect">
            <a:avLst>
              <a:gd fmla="val 18669" name="adj"/>
            </a:avLst>
          </a:prstGeom>
          <a:solidFill>
            <a:srgbClr val="003180"/>
          </a:solidFill>
          <a:ln cap="flat" cmpd="sng" w="15225">
            <a:solidFill>
              <a:srgbClr val="194A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5" name="Google Shape;35;p6"/>
          <p:cNvPicPr preferRelativeResize="0"/>
          <p:nvPr/>
        </p:nvPicPr>
        <p:blipFill rotWithShape="1">
          <a:blip r:embed="rId4">
            <a:alphaModFix/>
          </a:blip>
          <a:srcRect b="0" l="0" r="0" t="0"/>
          <a:stretch/>
        </p:blipFill>
        <p:spPr>
          <a:xfrm>
            <a:off x="6442770" y="2870418"/>
            <a:ext cx="370165" cy="462796"/>
          </a:xfrm>
          <a:prstGeom prst="rect">
            <a:avLst/>
          </a:prstGeom>
          <a:noFill/>
          <a:ln>
            <a:noFill/>
          </a:ln>
        </p:spPr>
      </p:pic>
      <p:sp>
        <p:nvSpPr>
          <p:cNvPr id="36" name="Google Shape;36;p6"/>
          <p:cNvSpPr/>
          <p:nvPr/>
        </p:nvSpPr>
        <p:spPr>
          <a:xfrm>
            <a:off x="7152323" y="2908935"/>
            <a:ext cx="3637121" cy="385524"/>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E2E6E9"/>
              </a:buClr>
              <a:buSzPts val="2400"/>
              <a:buFont typeface="Merriweather"/>
              <a:buNone/>
            </a:pPr>
            <a:r>
              <a:rPr b="0" i="0" lang="en-US" sz="2400" u="none" cap="none" strike="noStrike">
                <a:solidFill>
                  <a:srgbClr val="E2E6E9"/>
                </a:solidFill>
                <a:latin typeface="Merriweather"/>
                <a:ea typeface="Merriweather"/>
                <a:cs typeface="Merriweather"/>
                <a:sym typeface="Merriweather"/>
              </a:rPr>
              <a:t>Excepciones Sincrónicas</a:t>
            </a:r>
            <a:endParaRPr b="0" i="0" sz="2400" u="none" cap="none" strike="noStrike"/>
          </a:p>
        </p:txBody>
      </p:sp>
      <p:sp>
        <p:nvSpPr>
          <p:cNvPr id="37" name="Google Shape;37;p6"/>
          <p:cNvSpPr/>
          <p:nvPr/>
        </p:nvSpPr>
        <p:spPr>
          <a:xfrm>
            <a:off x="7152323" y="3442454"/>
            <a:ext cx="6614279" cy="1579245"/>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2E6E9"/>
              </a:buClr>
              <a:buSzPts val="1900"/>
              <a:buFont typeface="Merriweather"/>
              <a:buNone/>
            </a:pPr>
            <a:r>
              <a:rPr b="0" i="0" lang="en-US" sz="1900" u="none" cap="none" strike="noStrike">
                <a:solidFill>
                  <a:srgbClr val="E2E6E9"/>
                </a:solidFill>
                <a:latin typeface="Merriweather"/>
                <a:ea typeface="Merriweather"/>
                <a:cs typeface="Merriweather"/>
                <a:sym typeface="Merriweather"/>
              </a:rPr>
              <a:t>Ocurren durante la ejecución de instrucciones. Esto incluye errores de instrucción, traps y llamadas al sistema deliberadas. También aborda el acceso a memoria no válido.</a:t>
            </a:r>
            <a:endParaRPr b="0" i="0" sz="1900" u="none" cap="none" strike="noStrike"/>
          </a:p>
        </p:txBody>
      </p:sp>
      <p:sp>
        <p:nvSpPr>
          <p:cNvPr id="38" name="Google Shape;38;p6"/>
          <p:cNvSpPr/>
          <p:nvPr/>
        </p:nvSpPr>
        <p:spPr>
          <a:xfrm>
            <a:off x="6350198" y="5515332"/>
            <a:ext cx="555308" cy="555308"/>
          </a:xfrm>
          <a:prstGeom prst="roundRect">
            <a:avLst>
              <a:gd fmla="val 18669" name="adj"/>
            </a:avLst>
          </a:prstGeom>
          <a:solidFill>
            <a:srgbClr val="003180"/>
          </a:solidFill>
          <a:ln cap="flat" cmpd="sng" w="15225">
            <a:solidFill>
              <a:srgbClr val="194A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9" name="Google Shape;39;p6"/>
          <p:cNvPicPr preferRelativeResize="0"/>
          <p:nvPr/>
        </p:nvPicPr>
        <p:blipFill rotWithShape="1">
          <a:blip r:embed="rId5">
            <a:alphaModFix/>
          </a:blip>
          <a:srcRect b="0" l="0" r="0" t="0"/>
          <a:stretch/>
        </p:blipFill>
        <p:spPr>
          <a:xfrm>
            <a:off x="6442770" y="5561588"/>
            <a:ext cx="370165" cy="462796"/>
          </a:xfrm>
          <a:prstGeom prst="rect">
            <a:avLst/>
          </a:prstGeom>
          <a:noFill/>
          <a:ln>
            <a:noFill/>
          </a:ln>
        </p:spPr>
      </p:pic>
      <p:sp>
        <p:nvSpPr>
          <p:cNvPr id="40" name="Google Shape;40;p6"/>
          <p:cNvSpPr/>
          <p:nvPr/>
        </p:nvSpPr>
        <p:spPr>
          <a:xfrm>
            <a:off x="7152323" y="5600105"/>
            <a:ext cx="3825002" cy="385524"/>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E2E6E9"/>
              </a:buClr>
              <a:buSzPts val="2400"/>
              <a:buFont typeface="Merriweather"/>
              <a:buNone/>
            </a:pPr>
            <a:r>
              <a:rPr b="0" i="0" lang="en-US" sz="2400" u="none" cap="none" strike="noStrike">
                <a:solidFill>
                  <a:srgbClr val="E2E6E9"/>
                </a:solidFill>
                <a:latin typeface="Merriweather"/>
                <a:ea typeface="Merriweather"/>
                <a:cs typeface="Merriweather"/>
                <a:sym typeface="Merriweather"/>
              </a:rPr>
              <a:t>Excepciones Asincrónicas</a:t>
            </a:r>
            <a:endParaRPr b="0" i="0" sz="2400" u="none" cap="none" strike="noStrike"/>
          </a:p>
        </p:txBody>
      </p:sp>
      <p:sp>
        <p:nvSpPr>
          <p:cNvPr id="41" name="Google Shape;41;p6"/>
          <p:cNvSpPr/>
          <p:nvPr/>
        </p:nvSpPr>
        <p:spPr>
          <a:xfrm>
            <a:off x="7152323" y="6133624"/>
            <a:ext cx="6614279" cy="1184434"/>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2E6E9"/>
              </a:buClr>
              <a:buSzPts val="1900"/>
              <a:buFont typeface="Merriweather"/>
              <a:buNone/>
            </a:pPr>
            <a:r>
              <a:rPr b="0" i="0" lang="en-US" sz="1900" u="none" cap="none" strike="noStrike">
                <a:solidFill>
                  <a:srgbClr val="E2E6E9"/>
                </a:solidFill>
                <a:latin typeface="Merriweather"/>
                <a:ea typeface="Merriweather"/>
                <a:cs typeface="Merriweather"/>
                <a:sym typeface="Merriweather"/>
              </a:rPr>
              <a:t>Son generadas por eventos externos. No están directamente relacionadas con la instrucción en ejecución. Por ejemplo, las interrupciones de hardware.</a:t>
            </a:r>
            <a:endParaRPr b="0" i="0" sz="1900" u="none" cap="none" strike="noStrike"/>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